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4270" r:id="rId1"/>
    <p:sldMasterId id="2147484290" r:id="rId2"/>
    <p:sldMasterId id="2147484302" r:id="rId3"/>
  </p:sldMasterIdLst>
  <p:notesMasterIdLst>
    <p:notesMasterId r:id="rId12"/>
  </p:notesMasterIdLst>
  <p:handoutMasterIdLst>
    <p:handoutMasterId r:id="rId13"/>
  </p:handoutMasterIdLst>
  <p:sldIdLst>
    <p:sldId id="9504" r:id="rId4"/>
    <p:sldId id="9548" r:id="rId5"/>
    <p:sldId id="9538" r:id="rId6"/>
    <p:sldId id="9552" r:id="rId7"/>
    <p:sldId id="9553" r:id="rId8"/>
    <p:sldId id="9539" r:id="rId9"/>
    <p:sldId id="9550" r:id="rId10"/>
    <p:sldId id="9547" r:id="rId11"/>
  </p:sldIdLst>
  <p:sldSz cx="9144000" cy="5143500" type="screen16x9"/>
  <p:notesSz cx="6808788" cy="9940925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Magistral Medium" panose="020B0704030204080304" pitchFamily="34" charset="0"/>
      <p:regular r:id="rId24"/>
      <p:italic r:id="rId25"/>
    </p:embeddedFont>
  </p:embeddedFontLst>
  <p:defaultTextStyle>
    <a:defPPr>
      <a:defRPr lang="ru-RU"/>
    </a:defPPr>
    <a:lvl1pPr algn="l" defTabSz="6858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A82"/>
    <a:srgbClr val="FF8EA4"/>
    <a:srgbClr val="FFBED5"/>
    <a:srgbClr val="32723A"/>
    <a:srgbClr val="005EA4"/>
    <a:srgbClr val="E6E6E6"/>
    <a:srgbClr val="EEEEEE"/>
    <a:srgbClr val="FFF9E7"/>
    <a:srgbClr val="FFE697"/>
    <a:srgbClr val="A1B8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360" autoAdjust="0"/>
  </p:normalViewPr>
  <p:slideViewPr>
    <p:cSldViewPr>
      <p:cViewPr varScale="1">
        <p:scale>
          <a:sx n="116" d="100"/>
          <a:sy n="116" d="100"/>
        </p:scale>
        <p:origin x="581" y="72"/>
      </p:cViewPr>
      <p:guideLst>
        <p:guide orient="horz" pos="327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954" y="10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6364" y="2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2CE5482-DE16-4AAB-8EE9-CFAF85CE23A1}" type="datetimeFigureOut">
              <a:rPr lang="ru-RU"/>
              <a:pPr>
                <a:defRPr/>
              </a:pPr>
              <a:t>23.09.2024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2" y="9442023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6364" y="9442023"/>
            <a:ext cx="2950800" cy="498902"/>
          </a:xfrm>
          <a:prstGeom prst="rect">
            <a:avLst/>
          </a:prstGeom>
        </p:spPr>
        <p:txBody>
          <a:bodyPr vert="horz" wrap="square" lIns="91632" tIns="45816" rIns="91632" bIns="4581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77196AC-A603-4B1F-8374-EE3B64C46E5B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204981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364" y="2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60702FA-ACA9-403B-991E-A768B8313530}" type="datetimeFigureOut">
              <a:rPr lang="ru-RU"/>
              <a:pPr>
                <a:defRPr/>
              </a:pPr>
              <a:t>23.09.2024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3013"/>
            <a:ext cx="5970588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632" tIns="45816" rIns="91632" bIns="45816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1208" y="4783982"/>
            <a:ext cx="5446380" cy="3913726"/>
          </a:xfrm>
          <a:prstGeom prst="rect">
            <a:avLst/>
          </a:prstGeom>
        </p:spPr>
        <p:txBody>
          <a:bodyPr vert="horz" lIns="91632" tIns="45816" rIns="91632" bIns="45816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2" y="9442023"/>
            <a:ext cx="2950800" cy="498902"/>
          </a:xfrm>
          <a:prstGeom prst="rect">
            <a:avLst/>
          </a:prstGeom>
        </p:spPr>
        <p:txBody>
          <a:bodyPr vert="horz" lIns="91632" tIns="45816" rIns="91632" bIns="4581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364" y="9442023"/>
            <a:ext cx="2950800" cy="498902"/>
          </a:xfrm>
          <a:prstGeom prst="rect">
            <a:avLst/>
          </a:prstGeom>
        </p:spPr>
        <p:txBody>
          <a:bodyPr vert="horz" wrap="square" lIns="91632" tIns="45816" rIns="91632" bIns="4581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E7E3934-403C-400D-8A6B-339AC93567B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85027435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5772" fontAlgn="auto">
              <a:spcBef>
                <a:spcPts val="0"/>
              </a:spcBef>
              <a:spcAft>
                <a:spcPts val="0"/>
              </a:spcAft>
              <a:defRPr/>
            </a:pPr>
            <a:fld id="{F603983F-30A7-481D-87BE-CA702416B498}" type="slidenum">
              <a:rPr lang="ru-RU">
                <a:solidFill>
                  <a:prstClr val="black"/>
                </a:solidFill>
                <a:latin typeface="Calibri" panose="020F0502020204030204"/>
              </a:rPr>
              <a:pPr defTabSz="915772" fontAlgn="auto">
                <a:spcBef>
                  <a:spcPts val="0"/>
                </a:spcBef>
                <a:spcAft>
                  <a:spcPts val="0"/>
                </a:spcAft>
                <a:defRPr/>
              </a:pPr>
              <a:t>1</a:t>
            </a:fld>
            <a:endParaRPr lang="ru-RU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41439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0441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0063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870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295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85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9226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b="1" i="1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Схемы № 16-17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на текущую и следующую недели спланированы. 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Основные усилия будут сосредоточены на: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организованном проведении учебных занятий и методической подготовке;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подготовке к выборам Президента Российской Федерации;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выполнении комплекса мероприятий, направленных на сплочение воинских коллективов;</a:t>
            </a:r>
          </a:p>
          <a:p>
            <a:pPr lvl="0" indent="354013" algn="just" defTabSz="685800" eaLnBrk="0" fontAlgn="base" hangingPunct="0">
              <a:tabLst>
                <a:tab pos="266700" algn="l"/>
              </a:tabLst>
              <a:defRPr/>
            </a:pPr>
            <a:r>
              <a:rPr lang="ru-RU" altLang="ru-RU" sz="1200" dirty="0">
                <a:solidFill>
                  <a:srgbClr val="000000"/>
                </a:solidFill>
                <a:latin typeface="Times New Roman"/>
                <a:ea typeface="Calibri" panose="020F0502020204030204" pitchFamily="34" charset="0"/>
                <a:cs typeface="Times New Roman" panose="02020603050405020304" pitchFamily="18" charset="0"/>
              </a:rPr>
              <a:t>проведении недели боевой и мобилизационной готовности.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03983F-30A7-481D-87BE-CA702416B49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59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09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95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404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18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09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58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72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63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14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7190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21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4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74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84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87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23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52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04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532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38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35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31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057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15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88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668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19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07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00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96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96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6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A1B8CF">
                <a:alpha val="60000"/>
              </a:srgbClr>
            </a:gs>
            <a:gs pos="0">
              <a:srgbClr val="FFF9E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942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1" r:id="rId1"/>
    <p:sldLayoutId id="2147484272" r:id="rId2"/>
    <p:sldLayoutId id="2147484273" r:id="rId3"/>
    <p:sldLayoutId id="2147484274" r:id="rId4"/>
    <p:sldLayoutId id="2147484275" r:id="rId5"/>
    <p:sldLayoutId id="2147484276" r:id="rId6"/>
    <p:sldLayoutId id="2147484277" r:id="rId7"/>
    <p:sldLayoutId id="2147484278" r:id="rId8"/>
    <p:sldLayoutId id="2147484279" r:id="rId9"/>
    <p:sldLayoutId id="2147484280" r:id="rId10"/>
    <p:sldLayoutId id="214748428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A1B8CF">
                <a:alpha val="60000"/>
              </a:srgbClr>
            </a:gs>
            <a:gs pos="0">
              <a:srgbClr val="FFF9E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18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1" r:id="rId1"/>
    <p:sldLayoutId id="2147484292" r:id="rId2"/>
    <p:sldLayoutId id="2147484293" r:id="rId3"/>
    <p:sldLayoutId id="2147484294" r:id="rId4"/>
    <p:sldLayoutId id="2147484295" r:id="rId5"/>
    <p:sldLayoutId id="2147484296" r:id="rId6"/>
    <p:sldLayoutId id="2147484297" r:id="rId7"/>
    <p:sldLayoutId id="2147484298" r:id="rId8"/>
    <p:sldLayoutId id="2147484299" r:id="rId9"/>
    <p:sldLayoutId id="2147484300" r:id="rId10"/>
    <p:sldLayoutId id="214748430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7A2A8-7E0D-4FD8-BA6E-87BD9E681675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47D9F-931E-462B-9A3B-B1EB98EBA9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74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3" r:id="rId1"/>
    <p:sldLayoutId id="2147484304" r:id="rId2"/>
    <p:sldLayoutId id="2147484305" r:id="rId3"/>
    <p:sldLayoutId id="2147484306" r:id="rId4"/>
    <p:sldLayoutId id="2147484307" r:id="rId5"/>
    <p:sldLayoutId id="2147484308" r:id="rId6"/>
    <p:sldLayoutId id="2147484309" r:id="rId7"/>
    <p:sldLayoutId id="2147484310" r:id="rId8"/>
    <p:sldLayoutId id="2147484311" r:id="rId9"/>
    <p:sldLayoutId id="2147484312" r:id="rId10"/>
    <p:sldLayoutId id="214748431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E9340E-C82C-4389-8C24-B6B48BC2A92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E5BFB9C9-B3FC-4E0F-8769-1A7B43B285C6}"/>
              </a:ext>
            </a:extLst>
          </p:cNvPr>
          <p:cNvSpPr txBox="1">
            <a:spLocks/>
          </p:cNvSpPr>
          <p:nvPr/>
        </p:nvSpPr>
        <p:spPr bwMode="auto">
          <a:xfrm>
            <a:off x="-508" y="20538"/>
            <a:ext cx="9144000" cy="5143500"/>
          </a:xfrm>
          <a:prstGeom prst="rect">
            <a:avLst/>
          </a:prstGeom>
          <a:gradFill>
            <a:gsLst>
              <a:gs pos="10000">
                <a:srgbClr val="00091A">
                  <a:lumMod val="93000"/>
                  <a:lumOff val="7000"/>
                </a:srgbClr>
              </a:gs>
              <a:gs pos="100000">
                <a:schemeClr val="bg1">
                  <a:alpha val="10000"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horz" wrap="square" lIns="91438" tIns="45719" rIns="91438" bIns="45719" numCol="1" anchor="ctr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 prstMaterial="metal"/>
          </a:bodyPr>
          <a:lstStyle>
            <a:lvl1pPr algn="ctr" defTabSz="958215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lang="ru-RU" sz="1800" b="1" i="0" kern="1200" cap="none" spc="50">
                <a:ln w="6350">
                  <a:solidFill>
                    <a:schemeClr val="bg1"/>
                  </a:solidFill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189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378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754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marL="0" marR="0" lvl="0" indent="0" algn="ctr" defTabSz="95821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2800" b="1" i="0" u="none" strike="noStrike" kern="1200" cap="none" spc="50" normalizeH="0" baseline="0" noProof="0" dirty="0">
              <a:ln w="6350" cmpd="sng">
                <a:noFill/>
                <a:prstDash val="solid"/>
                <a:miter lim="800000"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>
                <a:glow rad="139700">
                  <a:srgbClr val="0070C0">
                    <a:alpha val="40000"/>
                  </a:srgbClr>
                </a:glow>
                <a:outerShdw blurRad="50800" dist="381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5821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2800" b="1" i="0" u="none" strike="noStrike" kern="1200" cap="none" spc="50" normalizeH="0" baseline="0" noProof="0" dirty="0">
              <a:ln w="6350" cmpd="sng">
                <a:noFill/>
                <a:prstDash val="solid"/>
                <a:miter lim="800000"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>
                <a:glow rad="139700">
                  <a:srgbClr val="0070C0">
                    <a:alpha val="40000"/>
                  </a:srgbClr>
                </a:glow>
                <a:outerShdw blurRad="50800" dist="381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5821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3600" b="1" i="0" u="none" strike="noStrike" kern="1200" cap="none" spc="50" normalizeH="0" baseline="0" noProof="0" dirty="0">
              <a:ln w="6350" cmpd="sng">
                <a:noFill/>
                <a:prstDash val="solid"/>
                <a:miter lim="800000"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>
                <a:glow rad="139700">
                  <a:srgbClr val="0070C0">
                    <a:alpha val="40000"/>
                  </a:srgbClr>
                </a:glow>
                <a:outerShdw blurRad="50800" dist="381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58215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1" i="0" u="none" strike="noStrike" kern="1200" cap="none" spc="50" normalizeH="0" baseline="0" noProof="0" dirty="0">
              <a:ln w="6350" cmpd="sng">
                <a:noFill/>
                <a:prstDash val="solid"/>
                <a:miter lim="800000"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effectLst>
                <a:glow rad="139700">
                  <a:srgbClr val="0070C0">
                    <a:alpha val="40000"/>
                  </a:srgbClr>
                </a:glow>
                <a:outerShdw blurRad="50800" dist="381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09C6E7-6567-4EB8-80EA-90B49848A862}"/>
              </a:ext>
            </a:extLst>
          </p:cNvPr>
          <p:cNvSpPr txBox="1"/>
          <p:nvPr/>
        </p:nvSpPr>
        <p:spPr>
          <a:xfrm>
            <a:off x="2015716" y="145094"/>
            <a:ext cx="7218362" cy="1154162"/>
          </a:xfrm>
          <a:prstGeom prst="rect">
            <a:avLst/>
          </a:prstGeom>
          <a:noFill/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ru-RU"/>
            </a:defPPr>
            <a:lvl1pPr marL="0" marR="0" lvl="0" indent="0" defTabSz="958215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kumimoji="0" sz="2300" b="0" i="0" u="none" strike="noStrike" cap="none" spc="100" normalizeH="0" baseline="0">
                <a:ln w="6350" cmpd="sng">
                  <a:noFill/>
                  <a:prstDash val="solid"/>
                  <a:miter lim="800000"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uLnTx/>
                <a:uFillTx/>
                <a:latin typeface="Magistral Medium" panose="020B0704030204080304" pitchFamily="34" charset="0"/>
                <a:cs typeface="Arial" panose="020B0604020202020204" pitchFamily="34" charset="0"/>
              </a:defRPr>
            </a:lvl1pPr>
            <a:lvl2pPr marL="457200" defTabSz="914400" eaLnBrk="1" latinLnBrk="0" hangingPunct="1">
              <a:defRPr sz="1800">
                <a:latin typeface="+mn-lt"/>
              </a:defRPr>
            </a:lvl2pPr>
            <a:lvl3pPr marL="914400" defTabSz="914400" eaLnBrk="1" latinLnBrk="0" hangingPunct="1">
              <a:defRPr sz="1800">
                <a:latin typeface="+mn-lt"/>
              </a:defRPr>
            </a:lvl3pPr>
            <a:lvl4pPr marL="1371600" defTabSz="914400" eaLnBrk="1" latinLnBrk="0" hangingPunct="1">
              <a:defRPr sz="1800">
                <a:latin typeface="+mn-lt"/>
              </a:defRPr>
            </a:lvl4pPr>
            <a:lvl5pPr marL="1828800"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ru-RU" dirty="0"/>
              <a:t>Доклад</a:t>
            </a:r>
          </a:p>
          <a:p>
            <a:r>
              <a:rPr lang="ru-RU" dirty="0"/>
              <a:t>Начальника 61 кафедры</a:t>
            </a:r>
          </a:p>
          <a:p>
            <a:r>
              <a:rPr lang="ru-RU"/>
              <a:t>полковника Бирюкова </a:t>
            </a:r>
            <a:r>
              <a:rPr lang="ru-RU" dirty="0"/>
              <a:t>Д.Н.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1ACBBA28-D80B-4C0C-9F1A-B7643D8BD0B0}"/>
              </a:ext>
            </a:extLst>
          </p:cNvPr>
          <p:cNvCxnSpPr>
            <a:cxnSpLocks/>
          </p:cNvCxnSpPr>
          <p:nvPr/>
        </p:nvCxnSpPr>
        <p:spPr>
          <a:xfrm>
            <a:off x="2015716" y="104010"/>
            <a:ext cx="0" cy="1160483"/>
          </a:xfrm>
          <a:prstGeom prst="line">
            <a:avLst/>
          </a:prstGeom>
          <a:ln w="25400">
            <a:solidFill>
              <a:schemeClr val="bg1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0050EC-4EBF-4542-9ABE-C52BECE78D4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32" y="87474"/>
            <a:ext cx="1260140" cy="1177019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96DC22D-E843-4375-9F14-05F3661569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545" y="1908581"/>
            <a:ext cx="8433894" cy="1655762"/>
          </a:xfrm>
        </p:spPr>
        <p:txBody>
          <a:bodyPr>
            <a:normAutofit/>
          </a:bodyPr>
          <a:lstStyle/>
          <a:p>
            <a:r>
              <a:rPr lang="ru-RU" sz="3000" spc="100" dirty="0">
                <a:ln w="6350" cmpd="sng">
                  <a:solidFill>
                    <a:schemeClr val="bg2">
                      <a:lumMod val="10000"/>
                    </a:schemeClr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Magistral Medium" panose="020B0704030204080304" pitchFamily="34" charset="0"/>
                <a:cs typeface="Arial" panose="020B0604020202020204" pitchFamily="34" charset="0"/>
              </a:rPr>
              <a:t>Тема:</a:t>
            </a:r>
            <a:br>
              <a:rPr lang="ru-RU" sz="3000" spc="100" dirty="0">
                <a:ln w="6350" cmpd="sng">
                  <a:solidFill>
                    <a:schemeClr val="bg2">
                      <a:lumMod val="10000"/>
                    </a:schemeClr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Magistral Medium" panose="020B0704030204080304" pitchFamily="34" charset="0"/>
                <a:cs typeface="Arial" panose="020B0604020202020204" pitchFamily="34" charset="0"/>
              </a:rPr>
            </a:br>
            <a:r>
              <a:rPr lang="ru-RU" sz="3000" spc="100" dirty="0">
                <a:ln w="6350" cmpd="sng">
                  <a:solidFill>
                    <a:schemeClr val="bg2">
                      <a:lumMod val="10000"/>
                    </a:schemeClr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Magistral Medium" panose="020B0704030204080304" pitchFamily="34" charset="0"/>
                <a:cs typeface="Arial" panose="020B0604020202020204" pitchFamily="34" charset="0"/>
              </a:rPr>
              <a:t>«Платформа</a:t>
            </a:r>
            <a:r>
              <a:rPr lang="en-US" sz="3000" spc="100" dirty="0">
                <a:ln w="6350" cmpd="sng">
                  <a:solidFill>
                    <a:schemeClr val="bg2">
                      <a:lumMod val="10000"/>
                    </a:schemeClr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Magistral Medium" panose="020B0704030204080304" pitchFamily="34" charset="0"/>
                <a:cs typeface="Arial" panose="020B0604020202020204" pitchFamily="34" charset="0"/>
              </a:rPr>
              <a:t> </a:t>
            </a:r>
            <a:r>
              <a:rPr lang="ru-RU" sz="3000" spc="100" dirty="0">
                <a:ln w="6350" cmpd="sng">
                  <a:solidFill>
                    <a:schemeClr val="bg2">
                      <a:lumMod val="10000"/>
                    </a:schemeClr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  <a:latin typeface="Magistral Medium" panose="020B0704030204080304" pitchFamily="34" charset="0"/>
                <a:cs typeface="Arial" panose="020B0604020202020204" pitchFamily="34" charset="0"/>
              </a:rPr>
              <a:t>учета деятельности Военно-научного общества 61 кафедры»</a:t>
            </a:r>
          </a:p>
          <a:p>
            <a:endParaRPr lang="ru-RU" sz="2000" spc="100" dirty="0">
              <a:ln w="6350" cmpd="sng">
                <a:solidFill>
                  <a:schemeClr val="bg2">
                    <a:lumMod val="10000"/>
                  </a:schemeClr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</a:effectLst>
              <a:latin typeface="Magistral Medium" panose="020B0704030204080304" pitchFamily="34" charset="0"/>
              <a:cs typeface="Arial" panose="020B0604020202020204" pitchFamily="34" charset="0"/>
            </a:endParaRPr>
          </a:p>
        </p:txBody>
      </p:sp>
      <p:sp>
        <p:nvSpPr>
          <p:cNvPr id="23" name="5-конечная звезда 9">
            <a:extLst>
              <a:ext uri="{FF2B5EF4-FFF2-40B4-BE49-F238E27FC236}">
                <a16:creationId xmlns:a16="http://schemas.microsoft.com/office/drawing/2014/main" id="{BE0BE22B-2DC4-48E2-BA08-1DD6C6D85AF9}"/>
              </a:ext>
            </a:extLst>
          </p:cNvPr>
          <p:cNvSpPr>
            <a:spLocks/>
          </p:cNvSpPr>
          <p:nvPr/>
        </p:nvSpPr>
        <p:spPr>
          <a:xfrm>
            <a:off x="215568" y="4119922"/>
            <a:ext cx="468000" cy="468000"/>
          </a:xfrm>
          <a:prstGeom prst="star5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3838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728631" y="247815"/>
            <a:ext cx="4284476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ru-RU" sz="34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Цель разработки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8CA3D83-672F-4DDB-B011-015B50BB01E8}"/>
              </a:ext>
            </a:extLst>
          </p:cNvPr>
          <p:cNvGrpSpPr/>
          <p:nvPr/>
        </p:nvGrpSpPr>
        <p:grpSpPr>
          <a:xfrm>
            <a:off x="597869" y="1491630"/>
            <a:ext cx="7948262" cy="2808312"/>
            <a:chOff x="545542" y="1644505"/>
            <a:chExt cx="5827569" cy="65924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FF28598-9F3D-4EDA-8203-FD22F4C9BDB8}"/>
                </a:ext>
              </a:extLst>
            </p:cNvPr>
            <p:cNvSpPr txBox="1"/>
            <p:nvPr/>
          </p:nvSpPr>
          <p:spPr>
            <a:xfrm>
              <a:off x="741025" y="2303608"/>
              <a:ext cx="5436604" cy="5274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61950" algn="just"/>
              <a:r>
                <a:rPr lang="ru-RU" sz="2000" dirty="0">
                  <a:solidFill>
                    <a:srgbClr val="002060"/>
                  </a:solidFill>
                  <a:latin typeface="Magistral Medium" panose="020B0604020202020204" charset="0"/>
                  <a:cs typeface="Arial" panose="020B0604020202020204" pitchFamily="34" charset="0"/>
                </a:rPr>
                <a:t>Систематизация и автоматизация учета деятельности курсантов Военно-космической академии имени А.Ф. Можайского, участия в соревнованиях по разработке защищенного программного обеспечения и соревнованиях по информационной безопасности</a:t>
              </a:r>
              <a:r>
                <a:rPr lang="en-US" sz="2000" dirty="0">
                  <a:solidFill>
                    <a:srgbClr val="002060"/>
                  </a:solidFill>
                  <a:latin typeface="Magistral Medium" panose="020B0604020202020204" charset="0"/>
                  <a:cs typeface="Arial" panose="020B0604020202020204" pitchFamily="34" charset="0"/>
                </a:rPr>
                <a:t> </a:t>
              </a:r>
              <a:r>
                <a:rPr lang="ru-RU" sz="2000" dirty="0">
                  <a:solidFill>
                    <a:srgbClr val="002060"/>
                  </a:solidFill>
                  <a:latin typeface="Magistral Medium" panose="020B0604020202020204" charset="0"/>
                  <a:cs typeface="Arial" panose="020B0604020202020204" pitchFamily="34" charset="0"/>
                </a:rPr>
                <a:t>(</a:t>
              </a:r>
              <a:r>
                <a:rPr lang="en-US" sz="2000" dirty="0">
                  <a:solidFill>
                    <a:srgbClr val="002060"/>
                  </a:solidFill>
                  <a:latin typeface="Magistral Medium" panose="020B0604020202020204" charset="0"/>
                  <a:cs typeface="Arial" panose="020B0604020202020204" pitchFamily="34" charset="0"/>
                </a:rPr>
                <a:t>CTF</a:t>
              </a:r>
              <a:r>
                <a:rPr lang="ru-RU" sz="2000" dirty="0">
                  <a:solidFill>
                    <a:srgbClr val="002060"/>
                  </a:solidFill>
                  <a:latin typeface="Magistral Medium" panose="020B0604020202020204" charset="0"/>
                  <a:cs typeface="Arial" panose="020B0604020202020204" pitchFamily="34" charset="0"/>
                </a:rPr>
                <a:t>), а также других мероприятиях, направленных на повышение компетенций курсантов Академии</a:t>
              </a:r>
            </a:p>
          </p:txBody>
        </p:sp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FD4A5128-01B0-4A07-A780-7FF27041A122}"/>
                </a:ext>
              </a:extLst>
            </p:cNvPr>
            <p:cNvSpPr/>
            <p:nvPr/>
          </p:nvSpPr>
          <p:spPr>
            <a:xfrm>
              <a:off x="545542" y="1644505"/>
              <a:ext cx="5827569" cy="6592439"/>
            </a:xfrm>
            <a:prstGeom prst="rect">
              <a:avLst/>
            </a:prstGeom>
            <a:noFill/>
            <a:ln w="57150">
              <a:solidFill>
                <a:srgbClr val="002060"/>
              </a:solidFill>
              <a:prstDash val="lg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81735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728630" y="247815"/>
            <a:ext cx="5931601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ru-RU" sz="34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Задачи разработки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44C6BC3C-2492-4080-B56B-E5880C8C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4268" y="1742305"/>
            <a:ext cx="1658890" cy="165889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1C0E49-7784-42DF-9B2E-EB663BA35D30}"/>
              </a:ext>
            </a:extLst>
          </p:cNvPr>
          <p:cNvSpPr txBox="1"/>
          <p:nvPr/>
        </p:nvSpPr>
        <p:spPr>
          <a:xfrm>
            <a:off x="504864" y="1347614"/>
            <a:ext cx="6479801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Автоматизация процесса подачи заявок на участие в соревнованиях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Создание базы данных всех прошедших и будущих мероприятий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Контроль за достижениями курсантов, их слабыми и сильными сторонами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Оптимизация временных затрат на сбор и обработку информации о мероприятиях и участниках</a:t>
            </a:r>
          </a:p>
        </p:txBody>
      </p:sp>
    </p:spTree>
    <p:extLst>
      <p:ext uri="{BB962C8B-B14F-4D97-AF65-F5344CB8AC3E}">
        <p14:creationId xmlns:p14="http://schemas.microsoft.com/office/powerpoint/2010/main" val="407772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728631" y="247815"/>
            <a:ext cx="4284476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en-US" sz="34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VKA.HUB</a:t>
            </a:r>
            <a:endParaRPr lang="ru-RU" sz="3400" dirty="0">
              <a:solidFill>
                <a:srgbClr val="001F6B"/>
              </a:solidFill>
              <a:latin typeface="Magistral Medium" panose="020B0704030204080304" pitchFamily="34" charset="0"/>
              <a:ea typeface="+mn-ea"/>
              <a:cs typeface="+mn-cs"/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28CA3D83-672F-4DDB-B011-015B50BB01E8}"/>
              </a:ext>
            </a:extLst>
          </p:cNvPr>
          <p:cNvGrpSpPr/>
          <p:nvPr/>
        </p:nvGrpSpPr>
        <p:grpSpPr>
          <a:xfrm>
            <a:off x="597869" y="910393"/>
            <a:ext cx="7948262" cy="1620180"/>
            <a:chOff x="545542" y="158470"/>
            <a:chExt cx="5827569" cy="65924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FF28598-9F3D-4EDA-8203-FD22F4C9BDB8}"/>
                </a:ext>
              </a:extLst>
            </p:cNvPr>
            <p:cNvSpPr txBox="1"/>
            <p:nvPr/>
          </p:nvSpPr>
          <p:spPr>
            <a:xfrm>
              <a:off x="793159" y="775417"/>
              <a:ext cx="5436604" cy="3365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61950" algn="just">
                <a:spcBef>
                  <a:spcPts val="0"/>
                </a:spcBef>
                <a:spcAft>
                  <a:spcPts val="600"/>
                </a:spcAft>
              </a:pPr>
              <a:r>
                <a:rPr lang="en-US" sz="2000" dirty="0">
                  <a:solidFill>
                    <a:srgbClr val="001F6B"/>
                  </a:solidFill>
                  <a:latin typeface="Magistral Medium" panose="020B0704030204080304" pitchFamily="34" charset="0"/>
                  <a:ea typeface="+mn-ea"/>
                  <a:cs typeface="+mn-cs"/>
                </a:rPr>
                <a:t>VKA.HUB</a:t>
              </a:r>
              <a:r>
                <a:rPr lang="en-US" sz="2000" dirty="0">
                  <a:solidFill>
                    <a:srgbClr val="001F6B"/>
                  </a:solidFill>
                  <a:latin typeface="Magistral Medium" panose="020B0704030204080304" pitchFamily="34" charset="0"/>
                </a:rPr>
                <a:t> – </a:t>
              </a:r>
              <a:r>
                <a:rPr lang="ru-RU" sz="2000" dirty="0">
                  <a:solidFill>
                    <a:srgbClr val="001F6B"/>
                  </a:solidFill>
                  <a:latin typeface="Magistral Medium" panose="020B0704030204080304" pitchFamily="34" charset="0"/>
                </a:rPr>
                <a:t>платформа для сбора, хранения и мониторинга деятельности курсантов Академии в рамках Военно-научного общества 61 кафедры, а также учета достижений</a:t>
              </a:r>
              <a:endParaRPr lang="ru-RU" sz="2000" b="1" dirty="0">
                <a:solidFill>
                  <a:srgbClr val="002060"/>
                </a:solidFill>
                <a:latin typeface="Magistral Medium" panose="020B0604020202020204" charset="0"/>
              </a:endParaRPr>
            </a:p>
          </p:txBody>
        </p:sp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FD4A5128-01B0-4A07-A780-7FF27041A122}"/>
                </a:ext>
              </a:extLst>
            </p:cNvPr>
            <p:cNvSpPr/>
            <p:nvPr/>
          </p:nvSpPr>
          <p:spPr>
            <a:xfrm>
              <a:off x="545542" y="158470"/>
              <a:ext cx="5827569" cy="6592439"/>
            </a:xfrm>
            <a:prstGeom prst="rect">
              <a:avLst/>
            </a:prstGeom>
            <a:noFill/>
            <a:ln w="57150">
              <a:solidFill>
                <a:srgbClr val="002060"/>
              </a:solidFill>
              <a:prstDash val="lg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515322-8B4D-41A6-8687-F25193E7A6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0296" y="2750399"/>
            <a:ext cx="4083408" cy="21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181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728630" y="247815"/>
            <a:ext cx="6579673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ru-RU" sz="40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Реализованный функционал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31EB7-72E7-4996-AA86-E976B069E2BD}"/>
              </a:ext>
            </a:extLst>
          </p:cNvPr>
          <p:cNvSpPr txBox="1"/>
          <p:nvPr/>
        </p:nvSpPr>
        <p:spPr>
          <a:xfrm>
            <a:off x="503548" y="1086728"/>
            <a:ext cx="4623613" cy="324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Создание профиля участника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Создание персональной страницы команды капитанами команд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Выбор соревнований, а также подача заявки для участия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Единая база данных о прошедших соревнованиях вместе с итогами мероприятий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Добавление предстоящих событий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Мониторинг достижений курсантов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EE7554-4AF6-4110-B5E0-67C3C58E4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072" y="1334364"/>
            <a:ext cx="3723325" cy="27517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88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8F54C2-2559-4D7B-A126-E5055E037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890" y="771550"/>
            <a:ext cx="4208219" cy="216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CA390B-1FC4-4C5D-AB6D-C32C53D538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8044" y="3045240"/>
            <a:ext cx="3716129" cy="19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4F6777D-0B7E-4BB0-AB72-32E005F7B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148" y="3041207"/>
            <a:ext cx="3705263" cy="19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E81030-067E-40FA-8AF7-C16D4F2B66BC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09BE45D-48CF-41D9-9E9F-8172769CCA5C}"/>
              </a:ext>
            </a:extLst>
          </p:cNvPr>
          <p:cNvSpPr txBox="1">
            <a:spLocks/>
          </p:cNvSpPr>
          <p:nvPr/>
        </p:nvSpPr>
        <p:spPr>
          <a:xfrm>
            <a:off x="728630" y="247815"/>
            <a:ext cx="6579673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ru-RU" sz="40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Реализованное 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295103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04422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6" y="183801"/>
            <a:ext cx="520255" cy="48593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728630" y="247815"/>
            <a:ext cx="7911434" cy="564920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ru-RU" sz="34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Планы дальнейшей разработки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1C0E49-7784-42DF-9B2E-EB663BA35D30}"/>
              </a:ext>
            </a:extLst>
          </p:cNvPr>
          <p:cNvSpPr txBox="1"/>
          <p:nvPr/>
        </p:nvSpPr>
        <p:spPr>
          <a:xfrm>
            <a:off x="431540" y="1419622"/>
            <a:ext cx="6479801" cy="2262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Загрузка приложения на сервера Академии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Обеспечения доступа к сайту курсантов и их научных руководителей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Наблюдение за работой сервиса, с дальнейшей доработкой неисправностей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u-RU" sz="1800" b="1" dirty="0">
                <a:solidFill>
                  <a:srgbClr val="002060"/>
                </a:solidFill>
                <a:latin typeface="Magistral Medium" panose="020B0604020202020204" charset="0"/>
              </a:rPr>
              <a:t>Разработка схожих платформ для других кафедр Академии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BE2DC2-34D8-4D05-BD44-2E2FF56B7E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44207" y="1523084"/>
            <a:ext cx="2195857" cy="219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0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2AE8B-2AD2-4CE7-A8CC-C677070C7F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894189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A13CD8E-456B-4625-85A5-4B3495E105C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3" y="44337"/>
            <a:ext cx="520255" cy="485938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B2EC9400-DC1E-4700-989B-859A1231EA2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4" y="912791"/>
            <a:ext cx="8556972" cy="3513132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AECECA-4C8A-45F0-9957-89E5A9539D8E}"/>
              </a:ext>
            </a:extLst>
          </p:cNvPr>
          <p:cNvSpPr txBox="1">
            <a:spLocks/>
          </p:cNvSpPr>
          <p:nvPr/>
        </p:nvSpPr>
        <p:spPr>
          <a:xfrm>
            <a:off x="1960912" y="1275606"/>
            <a:ext cx="5222176" cy="1652214"/>
          </a:xfrm>
          <a:prstGeom prst="rect">
            <a:avLst/>
          </a:prstGeom>
          <a:noFill/>
          <a:ln cap="flat">
            <a:noFill/>
            <a:rou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ru-RU" sz="36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Доклад окончил</a:t>
            </a:r>
          </a:p>
          <a:p>
            <a:pPr fontAlgn="auto">
              <a:spcAft>
                <a:spcPts val="0"/>
              </a:spcAft>
            </a:pPr>
            <a:r>
              <a:rPr lang="ru-RU" sz="3600" dirty="0">
                <a:solidFill>
                  <a:srgbClr val="001F6B"/>
                </a:solidFill>
                <a:latin typeface="Magistral Medium" panose="020B0704030204080304" pitchFamily="34" charset="0"/>
                <a:ea typeface="+mn-ea"/>
                <a:cs typeface="+mn-cs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5446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2024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2024" id="{04C058DA-3ABC-493D-BF3E-461E61FB2090}" vid="{018D996C-1DE6-4EFC-AA02-53FD3AFB09D3}"/>
    </a:ext>
  </a:extLst>
</a:theme>
</file>

<file path=ppt/theme/theme3.xml><?xml version="1.0" encoding="utf-8"?>
<a:theme xmlns:a="http://schemas.openxmlformats.org/drawingml/2006/main" name="1_ТЕМА2024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2024" id="{04C058DA-3ABC-493D-BF3E-461E61FB2090}" vid="{018D996C-1DE6-4EFC-AA02-53FD3AFB09D3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562</Words>
  <Application>Microsoft Office PowerPoint</Application>
  <PresentationFormat>Экран (16:9)</PresentationFormat>
  <Paragraphs>87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Times New Roman</vt:lpstr>
      <vt:lpstr>Calibri Light</vt:lpstr>
      <vt:lpstr>Magistral Medium</vt:lpstr>
      <vt:lpstr>Calibri</vt:lpstr>
      <vt:lpstr>Century Gothic</vt:lpstr>
      <vt:lpstr>Arial</vt:lpstr>
      <vt:lpstr>Тема Office</vt:lpstr>
      <vt:lpstr>ТЕМА2024</vt:lpstr>
      <vt:lpstr>1_ТЕМА2024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2024-01-11T08:22:09Z</dcterms:created>
  <dcterms:modified xsi:type="dcterms:W3CDTF">2024-09-23T06:34:52Z</dcterms:modified>
</cp:coreProperties>
</file>